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78" r:id="rId6"/>
    <p:sldId id="272" r:id="rId7"/>
    <p:sldId id="273" r:id="rId8"/>
    <p:sldId id="274" r:id="rId9"/>
    <p:sldId id="275" r:id="rId10"/>
    <p:sldId id="262" r:id="rId11"/>
    <p:sldId id="263" r:id="rId12"/>
    <p:sldId id="277" r:id="rId13"/>
    <p:sldId id="268" r:id="rId14"/>
    <p:sldId id="276" r:id="rId15"/>
    <p:sldId id="279" r:id="rId16"/>
    <p:sldId id="282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1" autoAdjust="0"/>
    <p:restoredTop sz="95822" autoAdjust="0"/>
  </p:normalViewPr>
  <p:slideViewPr>
    <p:cSldViewPr snapToGrid="0">
      <p:cViewPr varScale="1">
        <p:scale>
          <a:sx n="94" d="100"/>
          <a:sy n="94" d="100"/>
        </p:scale>
        <p:origin x="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CE3981-4BD1-45E5-F400-996474EB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A06355B-0808-B992-BD32-36993E4A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780BA9-CB0E-ABBD-B00D-84896546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714856-3A62-84ED-0740-F836BF91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2C5214A-3E15-2E45-3B13-339F854B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5818E8-9CB4-082B-CEE3-B174EAE0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C87FBBA-FDA5-0E2F-5B5B-EECFB7BDE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D80A45-7CB2-E08D-584E-4DEB81D7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8F8DE1-20EC-FEFC-4613-7B5CAB77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AF85DE-E5C7-2BD8-F376-14158A7B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484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6D6263D-3475-E6DF-797C-EC102CA7A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B29C941-FD6D-D115-51C7-B5A046183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0FE4DE-1444-BC3E-CA74-02A8AFE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7E29917-1951-1F91-515F-AC5CA6B1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4A08E9E-703F-2EA6-05CA-9F906F32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16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F0B329-BFCC-524B-FAD3-1EDEDF5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336DD0-B5DF-01B9-7C27-FB621CB4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17A83F-CDAE-7787-C4BA-CD3D33BF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9BA4598-1064-0976-98A3-3FC677EE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C3C12E-6867-6201-ECC8-AEA805A7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618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38D0D4-F120-66C9-2D6F-BCD7565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7C12E93-23DE-12A8-FA00-A6F8BD499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2C2960-C9F7-8B3A-A233-8997EF02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5B03E95-6C8B-043B-8814-18856462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825B699-2F02-25B3-5B09-FD3A79A6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129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18E697-C705-BEDE-BF57-D78E710B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5C299D-5052-FDEF-CFF6-33B46FBA3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72AD0BF-6D62-4B15-3236-7B0AD591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B7D7800-3217-9273-8A9E-4B4919627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4ACD970-FA7D-AB91-DF81-4CC8D8B4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5602219-3916-C2F5-A35F-5A1C4F80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927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1D7AE4-C2A5-FE0A-99B2-2D5C2ECD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419DC82-48D0-FC48-C54C-59DB7821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814CE24-73A1-E244-1346-803A0A9D9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C688012-7652-9A45-BAF4-E708CFEF8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8BF3BAD-ADEA-8D93-C2A2-385D0917A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11378E4-A358-3CBA-EB9D-12FC7E4E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98EADA3-71F7-FCE3-AC25-AF17C66F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1D222C3-492A-0AA9-3511-C684695A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422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F0AE22-9069-F5CD-FA60-75645742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A613127-3E24-69C0-A1AB-25743597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9AD5A5D-C8B0-8246-86E6-C839250A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038DB71-3B65-A0BF-468F-6FF01BC1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293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A465378-7623-0D36-F53C-44272732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71DE39F-CC57-1AF5-DE89-17CF586F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E6F1140-1753-39C4-FD61-94D9F34D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332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EF5894-28EA-7B72-9307-995D06C1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1D29BA-5534-F636-BAEA-8B03804C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BFC33A0-94AA-19FB-102A-308219057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5CEDE86-F5B7-852E-1CD5-37A71E67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419D98-25E1-5D04-2AA8-07705791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1CBD738-DB69-FC66-6386-FFF718A9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436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14A98B-4822-D032-BC86-9F9BC9B7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9DA4B81-0823-B643-770E-08332D44B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DF75560-4694-DAFB-B241-CFA65810E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3B08374-BAFA-2C0F-D9DE-31EDD9C1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FA4CA2F-6E6B-E6D0-DCA2-752FA484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1169C54-EDB7-C1C3-042A-A64DBBAA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790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6F2AB8-FF00-72D8-4E5C-9B2BB3FA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9462BF-2DA5-2DCF-C425-822369DF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BAC59FF-21FD-7009-4340-0435A4DD7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10EE7-BFF7-4F65-9423-3A5FEA0DDD12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9BCCDF7-F88B-1E36-7D98-733BADC57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7DC69A-52A6-3416-2C9D-8FB530ACB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AE05-9EF6-4100-A71A-C8EE6CAD78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888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ECFC4C-4B55-8529-9BEC-A3159CCED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Inter"/>
              </a:rPr>
              <a:t>Synthetic Data for an Imaginary Country, Sample, 2023</a:t>
            </a:r>
            <a:br>
              <a:rPr lang="en-US" b="1" i="0" dirty="0">
                <a:solidFill>
                  <a:srgbClr val="333333"/>
                </a:solidFill>
                <a:effectLst/>
                <a:latin typeface="Inter"/>
              </a:rPr>
            </a:b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E04F057-CE84-FF91-2C59-2EC4DD858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E6EDF3"/>
                </a:solidFill>
                <a:effectLst/>
                <a:latin typeface="-apple-system"/>
              </a:rPr>
              <a:t>090180348 - Gülnur </a:t>
            </a:r>
            <a:r>
              <a:rPr lang="tr-TR" b="0" i="0" dirty="0" err="1">
                <a:solidFill>
                  <a:srgbClr val="E6EDF3"/>
                </a:solidFill>
                <a:effectLst/>
                <a:latin typeface="-apple-system"/>
              </a:rPr>
              <a:t>Üstüntepe</a:t>
            </a:r>
            <a:endParaRPr lang="tr-TR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E6EDF3"/>
                </a:solidFill>
                <a:effectLst/>
                <a:latin typeface="-apple-system"/>
              </a:rPr>
              <a:t>090190311 - Kaan Can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E6EDF3"/>
                </a:solidFill>
                <a:effectLst/>
                <a:latin typeface="-apple-system"/>
              </a:rPr>
              <a:t>090200360 - Sinem </a:t>
            </a:r>
            <a:r>
              <a:rPr lang="tr-TR" b="0" i="0" dirty="0" err="1">
                <a:solidFill>
                  <a:srgbClr val="E6EDF3"/>
                </a:solidFill>
                <a:effectLst/>
                <a:latin typeface="-apple-system"/>
              </a:rPr>
              <a:t>Faide</a:t>
            </a:r>
            <a:r>
              <a:rPr lang="tr-TR" b="0" i="0" dirty="0">
                <a:solidFill>
                  <a:srgbClr val="E6EDF3"/>
                </a:solidFill>
                <a:effectLst/>
                <a:latin typeface="-apple-system"/>
              </a:rPr>
              <a:t> Altun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816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B468901-DB4A-FF2D-276F-23C5B781422B}"/>
              </a:ext>
            </a:extLst>
          </p:cNvPr>
          <p:cNvSpPr txBox="1"/>
          <p:nvPr/>
        </p:nvSpPr>
        <p:spPr>
          <a:xfrm>
            <a:off x="386134" y="274651"/>
            <a:ext cx="439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MISSING VALUE IMPUTATION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D8EB7-CA1F-45FD-9A8B-E5010C769DC7}"/>
              </a:ext>
            </a:extLst>
          </p:cNvPr>
          <p:cNvGrpSpPr/>
          <p:nvPr/>
        </p:nvGrpSpPr>
        <p:grpSpPr>
          <a:xfrm>
            <a:off x="271462" y="866775"/>
            <a:ext cx="4548187" cy="1200329"/>
            <a:chOff x="271462" y="866775"/>
            <a:chExt cx="4548187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C3D659-AD3F-4D0A-8CF7-FEBFEF55E6BB}"/>
                </a:ext>
              </a:extLst>
            </p:cNvPr>
            <p:cNvSpPr txBox="1"/>
            <p:nvPr/>
          </p:nvSpPr>
          <p:spPr>
            <a:xfrm>
              <a:off x="304800" y="866775"/>
              <a:ext cx="45148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/>
                <a:t>_ _ _ 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655298-8967-426F-A681-AD9D25805EDA}"/>
                </a:ext>
              </a:extLst>
            </p:cNvPr>
            <p:cNvSpPr txBox="1"/>
            <p:nvPr/>
          </p:nvSpPr>
          <p:spPr>
            <a:xfrm>
              <a:off x="271462" y="1319302"/>
              <a:ext cx="3590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3200" dirty="0"/>
                <a:t>1.3  1.7          2</a:t>
              </a:r>
            </a:p>
          </p:txBody>
        </p:sp>
      </p:grp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9124006-5D18-4142-B697-09CE8705B6BF}"/>
              </a:ext>
            </a:extLst>
          </p:cNvPr>
          <p:cNvCxnSpPr>
            <a:cxnSpLocks/>
          </p:cNvCxnSpPr>
          <p:nvPr/>
        </p:nvCxnSpPr>
        <p:spPr>
          <a:xfrm flipV="1">
            <a:off x="2066923" y="1162050"/>
            <a:ext cx="1671643" cy="742028"/>
          </a:xfrm>
          <a:prstGeom prst="curvedConnector3">
            <a:avLst>
              <a:gd name="adj1" fmla="val 2179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F40995-768D-4507-B2E8-F78466CB0763}"/>
              </a:ext>
            </a:extLst>
          </p:cNvPr>
          <p:cNvSpPr txBox="1"/>
          <p:nvPr/>
        </p:nvSpPr>
        <p:spPr>
          <a:xfrm>
            <a:off x="3783805" y="978290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highlight>
                  <a:srgbClr val="FFFF00"/>
                </a:highlight>
              </a:rPr>
              <a:t>1.67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B5DE5-4C98-45E1-9D2F-26218BCDDF14}"/>
              </a:ext>
            </a:extLst>
          </p:cNvPr>
          <p:cNvSpPr txBox="1"/>
          <p:nvPr/>
        </p:nvSpPr>
        <p:spPr>
          <a:xfrm>
            <a:off x="5033962" y="1319302"/>
            <a:ext cx="604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'</a:t>
            </a:r>
            <a:r>
              <a:rPr lang="en-US" dirty="0" err="1">
                <a:latin typeface="Century Schoolbook" panose="02040604050505020304" pitchFamily="18" charset="0"/>
              </a:rPr>
              <a:t>age_month</a:t>
            </a:r>
            <a:r>
              <a:rPr lang="en-US" dirty="0">
                <a:latin typeface="Century Schoolbook" panose="02040604050505020304" pitchFamily="18" charset="0"/>
              </a:rPr>
              <a:t>', '</a:t>
            </a:r>
            <a:r>
              <a:rPr lang="en-US" dirty="0" err="1">
                <a:latin typeface="Century Schoolbook" panose="02040604050505020304" pitchFamily="18" charset="0"/>
              </a:rPr>
              <a:t>ch_weight</a:t>
            </a:r>
            <a:r>
              <a:rPr lang="en-US" dirty="0">
                <a:latin typeface="Century Schoolbook" panose="02040604050505020304" pitchFamily="18" charset="0"/>
              </a:rPr>
              <a:t>', '</a:t>
            </a:r>
            <a:r>
              <a:rPr lang="en-US" dirty="0" err="1">
                <a:latin typeface="Century Schoolbook" panose="02040604050505020304" pitchFamily="18" charset="0"/>
              </a:rPr>
              <a:t>ch_height</a:t>
            </a:r>
            <a:r>
              <a:rPr lang="en-US" dirty="0">
                <a:latin typeface="Century Schoolbook" panose="02040604050505020304" pitchFamily="18" charset="0"/>
              </a:rPr>
              <a:t>', '</a:t>
            </a:r>
            <a:r>
              <a:rPr lang="en-US" dirty="0" err="1">
                <a:latin typeface="Century Schoolbook" panose="02040604050505020304" pitchFamily="18" charset="0"/>
              </a:rPr>
              <a:t>children_born</a:t>
            </a:r>
            <a:r>
              <a:rPr lang="en-US" dirty="0">
                <a:latin typeface="Century Schoolbook" panose="02040604050505020304" pitchFamily="18" charset="0"/>
              </a:rPr>
              <a:t>', '</a:t>
            </a:r>
            <a:r>
              <a:rPr lang="en-US" dirty="0" err="1">
                <a:latin typeface="Century Schoolbook" panose="02040604050505020304" pitchFamily="18" charset="0"/>
              </a:rPr>
              <a:t>children_surv</a:t>
            </a:r>
            <a:r>
              <a:rPr lang="en-US" dirty="0">
                <a:latin typeface="Century Schoolbook" panose="02040604050505020304" pitchFamily="18" charset="0"/>
              </a:rPr>
              <a:t>', 'births_12m’</a:t>
            </a:r>
            <a:r>
              <a:rPr lang="tr-TR" dirty="0">
                <a:latin typeface="Century Schoolbook" panose="02040604050505020304" pitchFamily="18" charset="0"/>
              </a:rPr>
              <a:t>,’ deaths_12m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FDBC2-5C02-4F70-A2B5-0C1567F748A5}"/>
              </a:ext>
            </a:extLst>
          </p:cNvPr>
          <p:cNvSpPr txBox="1"/>
          <p:nvPr/>
        </p:nvSpPr>
        <p:spPr>
          <a:xfrm>
            <a:off x="1309688" y="2034168"/>
            <a:ext cx="630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.mean()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8E1B7-9A0C-456F-9F88-A720A94D7EB9}"/>
              </a:ext>
            </a:extLst>
          </p:cNvPr>
          <p:cNvSpPr txBox="1"/>
          <p:nvPr/>
        </p:nvSpPr>
        <p:spPr>
          <a:xfrm>
            <a:off x="1130665" y="6142014"/>
            <a:ext cx="1303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.cat.add_categories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382B3D85-CA99-4B62-98A4-61038FD53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24129"/>
              </p:ext>
            </p:extLst>
          </p:nvPr>
        </p:nvGraphicFramePr>
        <p:xfrm>
          <a:off x="562347" y="4328454"/>
          <a:ext cx="2440198" cy="1813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11746">
                  <a:extLst>
                    <a:ext uri="{9D8B030D-6E8A-4147-A177-3AD203B41FA5}">
                      <a16:colId xmlns:a16="http://schemas.microsoft.com/office/drawing/2014/main" val="1075553392"/>
                    </a:ext>
                  </a:extLst>
                </a:gridCol>
                <a:gridCol w="528452">
                  <a:extLst>
                    <a:ext uri="{9D8B030D-6E8A-4147-A177-3AD203B41FA5}">
                      <a16:colId xmlns:a16="http://schemas.microsoft.com/office/drawing/2014/main" val="2580403348"/>
                    </a:ext>
                  </a:extLst>
                </a:gridCol>
              </a:tblGrid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Some 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46098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Some technical after 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53083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Some 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00115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Some tertiary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16523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Adult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352795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Special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088681"/>
                  </a:ext>
                </a:extLst>
              </a:tr>
              <a:tr h="191625">
                <a:tc>
                  <a:txBody>
                    <a:bodyPr/>
                    <a:lstStyle/>
                    <a:p>
                      <a:r>
                        <a:rPr lang="tr-TR" sz="110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95132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4FB24D88-6C96-449B-8B0B-365510B75EEF}"/>
              </a:ext>
            </a:extLst>
          </p:cNvPr>
          <p:cNvGrpSpPr/>
          <p:nvPr/>
        </p:nvGrpSpPr>
        <p:grpSpPr>
          <a:xfrm>
            <a:off x="3962188" y="4635069"/>
            <a:ext cx="4548187" cy="1200329"/>
            <a:chOff x="3862387" y="2938283"/>
            <a:chExt cx="4548187" cy="12003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B66196-E0BB-4F9A-8BF8-A5CB42F0D0A9}"/>
                </a:ext>
              </a:extLst>
            </p:cNvPr>
            <p:cNvSpPr txBox="1"/>
            <p:nvPr/>
          </p:nvSpPr>
          <p:spPr>
            <a:xfrm>
              <a:off x="3895725" y="2938283"/>
              <a:ext cx="45148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/>
                <a:t>_ _ _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748FC9-25F9-43D2-8596-CC840C718CE4}"/>
                </a:ext>
              </a:extLst>
            </p:cNvPr>
            <p:cNvSpPr txBox="1"/>
            <p:nvPr/>
          </p:nvSpPr>
          <p:spPr>
            <a:xfrm>
              <a:off x="3862387" y="3390810"/>
              <a:ext cx="3590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3200" dirty="0"/>
                <a:t>92          93</a:t>
              </a:r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5E7EFAF-4A42-4FDD-BC70-44C1FB866534}"/>
              </a:ext>
            </a:extLst>
          </p:cNvPr>
          <p:cNvCxnSpPr>
            <a:cxnSpLocks/>
          </p:cNvCxnSpPr>
          <p:nvPr/>
        </p:nvCxnSpPr>
        <p:spPr>
          <a:xfrm flipV="1">
            <a:off x="2947776" y="5793539"/>
            <a:ext cx="1928813" cy="20855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214BA5-9687-4D96-87E2-E19181E3A73A}"/>
              </a:ext>
            </a:extLst>
          </p:cNvPr>
          <p:cNvSpPr txBox="1"/>
          <p:nvPr/>
        </p:nvSpPr>
        <p:spPr>
          <a:xfrm>
            <a:off x="4833726" y="5771256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highlight>
                  <a:srgbClr val="FFFF00"/>
                </a:highlight>
              </a:rPr>
              <a:t>98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29E2-AA3F-41F5-BEE9-A7C9C287D3C6}"/>
              </a:ext>
            </a:extLst>
          </p:cNvPr>
          <p:cNvSpPr txBox="1"/>
          <p:nvPr/>
        </p:nvSpPr>
        <p:spPr>
          <a:xfrm>
            <a:off x="7739062" y="5087596"/>
            <a:ext cx="604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entury Schoolbook" panose="02040604050505020304" pitchFamily="18" charset="0"/>
              </a:rPr>
              <a:t>‘yrs_school’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D91E45-0DF8-4F33-BDC5-07067C0329FE}"/>
              </a:ext>
            </a:extLst>
          </p:cNvPr>
          <p:cNvSpPr txBox="1"/>
          <p:nvPr/>
        </p:nvSpPr>
        <p:spPr>
          <a:xfrm>
            <a:off x="290487" y="2433121"/>
            <a:ext cx="451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/>
              <a:t>_ _ _ _ _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AE963C-8D10-42E8-892C-9A7DDF0F8A88}"/>
              </a:ext>
            </a:extLst>
          </p:cNvPr>
          <p:cNvSpPr txBox="1"/>
          <p:nvPr/>
        </p:nvSpPr>
        <p:spPr>
          <a:xfrm>
            <a:off x="395262" y="2898150"/>
            <a:ext cx="359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1     1     2     1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456CF65-0B34-4ACE-9DAA-334187A9BF80}"/>
              </a:ext>
            </a:extLst>
          </p:cNvPr>
          <p:cNvCxnSpPr>
            <a:cxnSpLocks/>
          </p:cNvCxnSpPr>
          <p:nvPr/>
        </p:nvCxnSpPr>
        <p:spPr>
          <a:xfrm flipV="1">
            <a:off x="3314303" y="3190537"/>
            <a:ext cx="866775" cy="18376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0DF1308-7DDE-4079-ACC3-E6385D9C0C15}"/>
              </a:ext>
            </a:extLst>
          </p:cNvPr>
          <p:cNvSpPr txBox="1"/>
          <p:nvPr/>
        </p:nvSpPr>
        <p:spPr>
          <a:xfrm>
            <a:off x="4252515" y="2912633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highlight>
                  <a:srgbClr val="FFFF00"/>
                </a:highlight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D9F708-63A2-466A-89CE-CDA27151D274}"/>
              </a:ext>
            </a:extLst>
          </p:cNvPr>
          <p:cNvSpPr txBox="1"/>
          <p:nvPr/>
        </p:nvSpPr>
        <p:spPr>
          <a:xfrm>
            <a:off x="7014765" y="3090836"/>
            <a:ext cx="383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entury Schoolbook" panose="02040604050505020304" pitchFamily="18" charset="0"/>
              </a:rPr>
              <a:t>‘quint_urb’,’ quint_rur’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57A376-02F1-4D5E-8F7C-F162BCD9CFE5}"/>
              </a:ext>
            </a:extLst>
          </p:cNvPr>
          <p:cNvSpPr txBox="1"/>
          <p:nvPr/>
        </p:nvSpPr>
        <p:spPr>
          <a:xfrm>
            <a:off x="1333501" y="363998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.mode()</a:t>
            </a:r>
          </a:p>
        </p:txBody>
      </p:sp>
    </p:spTree>
    <p:extLst>
      <p:ext uri="{BB962C8B-B14F-4D97-AF65-F5344CB8AC3E}">
        <p14:creationId xmlns:p14="http://schemas.microsoft.com/office/powerpoint/2010/main" val="357369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C31D8FD-4CD3-D05F-BFC2-4058D18D8553}"/>
              </a:ext>
            </a:extLst>
          </p:cNvPr>
          <p:cNvSpPr txBox="1"/>
          <p:nvPr/>
        </p:nvSpPr>
        <p:spPr>
          <a:xfrm>
            <a:off x="367393" y="249628"/>
            <a:ext cx="306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OUTLIER MANAGMENT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C9F37-71FA-40FC-8DB1-B0AFEE38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3" y="918451"/>
            <a:ext cx="5628595" cy="29820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3CF6137-28B0-4A8C-971E-B62F87A50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72" y="1204873"/>
            <a:ext cx="5391230" cy="269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497D4-2979-4D8A-A782-7EF24B4E8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16" y="4648187"/>
            <a:ext cx="6481262" cy="90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A93C8-BFFB-48AA-B51B-DBAC730B08DC}"/>
              </a:ext>
            </a:extLst>
          </p:cNvPr>
          <p:cNvSpPr txBox="1"/>
          <p:nvPr/>
        </p:nvSpPr>
        <p:spPr>
          <a:xfrm>
            <a:off x="2324101" y="1023164"/>
            <a:ext cx="14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Plotting Histograms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5227C-AB14-4565-94A1-8B7D93959ACE}"/>
              </a:ext>
            </a:extLst>
          </p:cNvPr>
          <p:cNvSpPr txBox="1"/>
          <p:nvPr/>
        </p:nvSpPr>
        <p:spPr>
          <a:xfrm>
            <a:off x="8334376" y="918451"/>
            <a:ext cx="946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IQR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6193B-D8D2-4FF2-82D4-4D39587D27C9}"/>
              </a:ext>
            </a:extLst>
          </p:cNvPr>
          <p:cNvSpPr txBox="1"/>
          <p:nvPr/>
        </p:nvSpPr>
        <p:spPr>
          <a:xfrm>
            <a:off x="5376864" y="4280714"/>
            <a:ext cx="94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Dataset Info</a:t>
            </a:r>
          </a:p>
        </p:txBody>
      </p:sp>
    </p:spTree>
    <p:extLst>
      <p:ext uri="{BB962C8B-B14F-4D97-AF65-F5344CB8AC3E}">
        <p14:creationId xmlns:p14="http://schemas.microsoft.com/office/powerpoint/2010/main" val="27285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3D7AAC5-6929-FA87-B7E6-C2388BFA060C}"/>
              </a:ext>
            </a:extLst>
          </p:cNvPr>
          <p:cNvSpPr txBox="1"/>
          <p:nvPr/>
        </p:nvSpPr>
        <p:spPr>
          <a:xfrm>
            <a:off x="715489" y="697676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HOUSE QUALITY</a:t>
            </a:r>
          </a:p>
        </p:txBody>
      </p:sp>
      <p:pic>
        <p:nvPicPr>
          <p:cNvPr id="3" name="Picture 2" descr="A red and yellow roof with a chimney&#10;&#10;Description automatically generated">
            <a:extLst>
              <a:ext uri="{FF2B5EF4-FFF2-40B4-BE49-F238E27FC236}">
                <a16:creationId xmlns:a16="http://schemas.microsoft.com/office/drawing/2014/main" id="{F6F9D91F-62ED-9405-D568-FB02E07E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14" y="882342"/>
            <a:ext cx="3288585" cy="2512351"/>
          </a:xfrm>
          <a:prstGeom prst="rect">
            <a:avLst/>
          </a:prstGeom>
        </p:spPr>
      </p:pic>
      <p:pic>
        <p:nvPicPr>
          <p:cNvPr id="4" name="Picture 3" descr="A yellow and orange brick wall&#10;&#10;Description automatically generated">
            <a:extLst>
              <a:ext uri="{FF2B5EF4-FFF2-40B4-BE49-F238E27FC236}">
                <a16:creationId xmlns:a16="http://schemas.microsoft.com/office/drawing/2014/main" id="{5269AF30-92E5-3BF1-A545-DD51FA0B8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57" y="3258166"/>
            <a:ext cx="2502513" cy="1642885"/>
          </a:xfrm>
          <a:prstGeom prst="rect">
            <a:avLst/>
          </a:prstGeom>
        </p:spPr>
      </p:pic>
      <p:pic>
        <p:nvPicPr>
          <p:cNvPr id="5" name="Picture 4" descr="A wood plank with lines on it&#10;&#10;Description automatically generated">
            <a:extLst>
              <a:ext uri="{FF2B5EF4-FFF2-40B4-BE49-F238E27FC236}">
                <a16:creationId xmlns:a16="http://schemas.microsoft.com/office/drawing/2014/main" id="{48801C19-E0D0-45ED-2605-CF9F99814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65" y="5143971"/>
            <a:ext cx="3566496" cy="1253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48C2B-FE91-BD47-74DC-213BEEB56D53}"/>
              </a:ext>
            </a:extLst>
          </p:cNvPr>
          <p:cNvSpPr txBox="1"/>
          <p:nvPr/>
        </p:nvSpPr>
        <p:spPr>
          <a:xfrm>
            <a:off x="782782" y="2195945"/>
            <a:ext cx="71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ROOF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9DE52-C0B8-2723-FD82-D11FB226E497}"/>
              </a:ext>
            </a:extLst>
          </p:cNvPr>
          <p:cNvSpPr txBox="1"/>
          <p:nvPr/>
        </p:nvSpPr>
        <p:spPr>
          <a:xfrm>
            <a:off x="792593" y="3894942"/>
            <a:ext cx="7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WALL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63DDD-39AB-4175-7940-7DD389ECD62E}"/>
              </a:ext>
            </a:extLst>
          </p:cNvPr>
          <p:cNvSpPr txBox="1"/>
          <p:nvPr/>
        </p:nvSpPr>
        <p:spPr>
          <a:xfrm>
            <a:off x="757936" y="5507182"/>
            <a:ext cx="81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FLOOR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4E360-1302-EB98-DDB4-CDA14D848975}"/>
              </a:ext>
            </a:extLst>
          </p:cNvPr>
          <p:cNvSpPr txBox="1"/>
          <p:nvPr/>
        </p:nvSpPr>
        <p:spPr>
          <a:xfrm>
            <a:off x="6096000" y="5585851"/>
            <a:ext cx="415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TILE = STONE &gt; CEMENT &gt; WOOD &gt; EARTH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FDEAF-CEFF-2549-924A-DB84DC7D6E25}"/>
              </a:ext>
            </a:extLst>
          </p:cNvPr>
          <p:cNvSpPr txBox="1"/>
          <p:nvPr/>
        </p:nvSpPr>
        <p:spPr>
          <a:xfrm>
            <a:off x="5309013" y="3963206"/>
            <a:ext cx="646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CEMENT &gt; BRICK = STONE &gt; METAL = MUD &gt; WOOD &gt; CARDBOARD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2F1ED-F962-7828-5162-1A53B0B1EC57}"/>
              </a:ext>
            </a:extLst>
          </p:cNvPr>
          <p:cNvSpPr txBox="1"/>
          <p:nvPr/>
        </p:nvSpPr>
        <p:spPr>
          <a:xfrm>
            <a:off x="5031693" y="1904999"/>
            <a:ext cx="701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STALE = CEMENT &gt; TILE = METAL &gt; LAMINATE &gt; WOOD &gt; THATCH &gt;SCRAP</a:t>
            </a:r>
          </a:p>
        </p:txBody>
      </p:sp>
    </p:spTree>
    <p:extLst>
      <p:ext uri="{BB962C8B-B14F-4D97-AF65-F5344CB8AC3E}">
        <p14:creationId xmlns:p14="http://schemas.microsoft.com/office/powerpoint/2010/main" val="193154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lightning bolt on a black background&#10;&#10;Description automatically generated">
            <a:extLst>
              <a:ext uri="{FF2B5EF4-FFF2-40B4-BE49-F238E27FC236}">
                <a16:creationId xmlns:a16="http://schemas.microsoft.com/office/drawing/2014/main" id="{72E6EE14-E5A1-2B9C-83D2-44FABA108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08" y="1862314"/>
            <a:ext cx="2267638" cy="2267638"/>
          </a:xfrm>
          <a:prstGeom prst="rect">
            <a:avLst/>
          </a:prstGeom>
        </p:spPr>
      </p:pic>
      <p:pic>
        <p:nvPicPr>
          <p:cNvPr id="7" name="Picture 6" descr="A fire in a fireplace&#10;&#10;Description automatically generated">
            <a:extLst>
              <a:ext uri="{FF2B5EF4-FFF2-40B4-BE49-F238E27FC236}">
                <a16:creationId xmlns:a16="http://schemas.microsoft.com/office/drawing/2014/main" id="{A79AD6F7-970C-3272-1852-C12D0CF7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644" y="1862334"/>
            <a:ext cx="2177538" cy="2177538"/>
          </a:xfrm>
          <a:prstGeom prst="rect">
            <a:avLst/>
          </a:prstGeom>
        </p:spPr>
      </p:pic>
      <p:pic>
        <p:nvPicPr>
          <p:cNvPr id="9" name="Picture 8" descr="A cartoon of a toilet&#10;&#10;Description automatically generated">
            <a:extLst>
              <a:ext uri="{FF2B5EF4-FFF2-40B4-BE49-F238E27FC236}">
                <a16:creationId xmlns:a16="http://schemas.microsoft.com/office/drawing/2014/main" id="{C896DD24-BC15-DE0B-A6FD-C733B546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20" y="1772834"/>
            <a:ext cx="2267038" cy="2267038"/>
          </a:xfrm>
          <a:prstGeom prst="rect">
            <a:avLst/>
          </a:prstGeom>
        </p:spPr>
      </p:pic>
      <p:pic>
        <p:nvPicPr>
          <p:cNvPr id="11" name="Picture 10" descr="A blue line drawing of a pipe with a valve and a drop of water&#10;&#10;Description automatically generated">
            <a:extLst>
              <a:ext uri="{FF2B5EF4-FFF2-40B4-BE49-F238E27FC236}">
                <a16:creationId xmlns:a16="http://schemas.microsoft.com/office/drawing/2014/main" id="{5D0E1C9B-8A77-750F-0E11-7A414DF7A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05" y="1862314"/>
            <a:ext cx="2267638" cy="2267638"/>
          </a:xfrm>
          <a:prstGeom prst="rect">
            <a:avLst/>
          </a:prstGeom>
        </p:spPr>
      </p:pic>
      <p:pic>
        <p:nvPicPr>
          <p:cNvPr id="13" name="Picture 12" descr="A blue and black water drop&#10;&#10;Description automatically generated">
            <a:extLst>
              <a:ext uri="{FF2B5EF4-FFF2-40B4-BE49-F238E27FC236}">
                <a16:creationId xmlns:a16="http://schemas.microsoft.com/office/drawing/2014/main" id="{B8EF9E31-A49F-047A-44E7-2F232D813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" y="1952395"/>
            <a:ext cx="2087477" cy="2087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CFC03-B39E-48EC-946D-2196B19A4413}"/>
              </a:ext>
            </a:extLst>
          </p:cNvPr>
          <p:cNvSpPr txBox="1"/>
          <p:nvPr/>
        </p:nvSpPr>
        <p:spPr>
          <a:xfrm>
            <a:off x="775854" y="734291"/>
            <a:ext cx="272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HOUSE MODERNITY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A9FEF-BD98-D961-4028-AD6C0A8C5782}"/>
              </a:ext>
            </a:extLst>
          </p:cNvPr>
          <p:cNvSpPr txBox="1"/>
          <p:nvPr/>
        </p:nvSpPr>
        <p:spPr>
          <a:xfrm>
            <a:off x="400991" y="4440381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DRINKING WATER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9A9A9E-7486-2D2E-9FA8-72AE3832A4E2}"/>
              </a:ext>
            </a:extLst>
          </p:cNvPr>
          <p:cNvSpPr txBox="1"/>
          <p:nvPr/>
        </p:nvSpPr>
        <p:spPr>
          <a:xfrm>
            <a:off x="2852040" y="4440381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WATER 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68CE4-7C30-8CED-2208-6B2C0B63EBF9}"/>
              </a:ext>
            </a:extLst>
          </p:cNvPr>
          <p:cNvSpPr txBox="1"/>
          <p:nvPr/>
        </p:nvSpPr>
        <p:spPr>
          <a:xfrm>
            <a:off x="5430657" y="4440381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TOILET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5BA1A-8276-3642-26BA-E572D4945E05}"/>
              </a:ext>
            </a:extLst>
          </p:cNvPr>
          <p:cNvSpPr txBox="1"/>
          <p:nvPr/>
        </p:nvSpPr>
        <p:spPr>
          <a:xfrm>
            <a:off x="7582012" y="4440381"/>
            <a:ext cx="132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ELECTRICITY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15265-1F94-1166-8634-1BB72999B9C5}"/>
              </a:ext>
            </a:extLst>
          </p:cNvPr>
          <p:cNvSpPr txBox="1"/>
          <p:nvPr/>
        </p:nvSpPr>
        <p:spPr>
          <a:xfrm>
            <a:off x="9875654" y="4440381"/>
            <a:ext cx="123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COOK TYPE</a:t>
            </a:r>
          </a:p>
        </p:txBody>
      </p:sp>
    </p:spTree>
    <p:extLst>
      <p:ext uri="{BB962C8B-B14F-4D97-AF65-F5344CB8AC3E}">
        <p14:creationId xmlns:p14="http://schemas.microsoft.com/office/powerpoint/2010/main" val="415377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9B418-5AA9-E14E-1A7F-934386FC054D}"/>
              </a:ext>
            </a:extLst>
          </p:cNvPr>
          <p:cNvSpPr txBox="1"/>
          <p:nvPr/>
        </p:nvSpPr>
        <p:spPr>
          <a:xfrm>
            <a:off x="935182" y="72043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LIFE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0815-89DC-807C-C0FB-B8320B8AE92B}"/>
              </a:ext>
            </a:extLst>
          </p:cNvPr>
          <p:cNvSpPr/>
          <p:nvPr/>
        </p:nvSpPr>
        <p:spPr>
          <a:xfrm>
            <a:off x="4156364" y="1856509"/>
            <a:ext cx="5479473" cy="3789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09EFC-9BE2-545A-10C5-C0BA805FC854}"/>
              </a:ext>
            </a:extLst>
          </p:cNvPr>
          <p:cNvCxnSpPr/>
          <p:nvPr/>
        </p:nvCxnSpPr>
        <p:spPr>
          <a:xfrm>
            <a:off x="1101437" y="5645727"/>
            <a:ext cx="3117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188094-5989-C477-C003-85473F76A47D}"/>
              </a:ext>
            </a:extLst>
          </p:cNvPr>
          <p:cNvCxnSpPr>
            <a:cxnSpLocks/>
          </p:cNvCxnSpPr>
          <p:nvPr/>
        </p:nvCxnSpPr>
        <p:spPr>
          <a:xfrm flipV="1">
            <a:off x="1101437" y="3477491"/>
            <a:ext cx="0" cy="22028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B245E7-B8AB-EA14-6351-81DA7F14035D}"/>
              </a:ext>
            </a:extLst>
          </p:cNvPr>
          <p:cNvCxnSpPr>
            <a:cxnSpLocks/>
          </p:cNvCxnSpPr>
          <p:nvPr/>
        </p:nvCxnSpPr>
        <p:spPr>
          <a:xfrm flipV="1">
            <a:off x="1101437" y="2757055"/>
            <a:ext cx="3054927" cy="7204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2A5E81-50A7-CB28-73E6-67CF810D7584}"/>
              </a:ext>
            </a:extLst>
          </p:cNvPr>
          <p:cNvCxnSpPr>
            <a:cxnSpLocks/>
          </p:cNvCxnSpPr>
          <p:nvPr/>
        </p:nvCxnSpPr>
        <p:spPr>
          <a:xfrm flipV="1">
            <a:off x="4156364" y="845127"/>
            <a:ext cx="2739736" cy="1011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2ABEBA-95A8-0424-1B25-6C70742E1D5E}"/>
              </a:ext>
            </a:extLst>
          </p:cNvPr>
          <p:cNvCxnSpPr>
            <a:cxnSpLocks/>
          </p:cNvCxnSpPr>
          <p:nvPr/>
        </p:nvCxnSpPr>
        <p:spPr>
          <a:xfrm flipH="1" flipV="1">
            <a:off x="6896100" y="845127"/>
            <a:ext cx="2739737" cy="10113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E4531F-D021-5317-3F67-CFF87BC68B81}"/>
              </a:ext>
            </a:extLst>
          </p:cNvPr>
          <p:cNvCxnSpPr>
            <a:cxnSpLocks/>
          </p:cNvCxnSpPr>
          <p:nvPr/>
        </p:nvCxnSpPr>
        <p:spPr>
          <a:xfrm>
            <a:off x="4156364" y="3636818"/>
            <a:ext cx="54794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alculator and pen on paper&#10;&#10;Description automatically generated">
            <a:extLst>
              <a:ext uri="{FF2B5EF4-FFF2-40B4-BE49-F238E27FC236}">
                <a16:creationId xmlns:a16="http://schemas.microsoft.com/office/drawing/2014/main" id="{EE8E57C1-7689-76B7-0BCF-406F19EF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774" y="4357500"/>
            <a:ext cx="1094892" cy="1094892"/>
          </a:xfrm>
          <a:prstGeom prst="rect">
            <a:avLst/>
          </a:prstGeom>
        </p:spPr>
      </p:pic>
      <p:pic>
        <p:nvPicPr>
          <p:cNvPr id="23" name="Picture 22" descr="A white and blue bicycle&#10;&#10;Description automatically generated">
            <a:extLst>
              <a:ext uri="{FF2B5EF4-FFF2-40B4-BE49-F238E27FC236}">
                <a16:creationId xmlns:a16="http://schemas.microsoft.com/office/drawing/2014/main" id="{1329664B-20F0-5060-FD17-F9ED2115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28" y="4117227"/>
            <a:ext cx="1762298" cy="1762298"/>
          </a:xfrm>
          <a:prstGeom prst="rect">
            <a:avLst/>
          </a:prstGeom>
        </p:spPr>
      </p:pic>
      <p:pic>
        <p:nvPicPr>
          <p:cNvPr id="25" name="Picture 24" descr="A red car with blue and yellow lights&#10;&#10;Description automatically generated">
            <a:extLst>
              <a:ext uri="{FF2B5EF4-FFF2-40B4-BE49-F238E27FC236}">
                <a16:creationId xmlns:a16="http://schemas.microsoft.com/office/drawing/2014/main" id="{A1CE8E86-C374-340C-119E-3D47B0612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89" y="4027806"/>
            <a:ext cx="1762298" cy="1762298"/>
          </a:xfrm>
          <a:prstGeom prst="rect">
            <a:avLst/>
          </a:prstGeom>
        </p:spPr>
      </p:pic>
      <p:pic>
        <p:nvPicPr>
          <p:cNvPr id="27" name="Picture 26" descr="A phone with a screen&#10;&#10;Description automatically generated">
            <a:extLst>
              <a:ext uri="{FF2B5EF4-FFF2-40B4-BE49-F238E27FC236}">
                <a16:creationId xmlns:a16="http://schemas.microsoft.com/office/drawing/2014/main" id="{0DB6D33D-DBFB-0231-B9C0-BBCE26E6D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89" y="2504400"/>
            <a:ext cx="1027766" cy="1027766"/>
          </a:xfrm>
          <a:prstGeom prst="rect">
            <a:avLst/>
          </a:prstGeom>
        </p:spPr>
      </p:pic>
      <p:pic>
        <p:nvPicPr>
          <p:cNvPr id="29" name="Picture 28" descr="A white cell phone with a blue screen&#10;&#10;Description automatically generated">
            <a:extLst>
              <a:ext uri="{FF2B5EF4-FFF2-40B4-BE49-F238E27FC236}">
                <a16:creationId xmlns:a16="http://schemas.microsoft.com/office/drawing/2014/main" id="{8812ABD2-D386-CD04-BA67-146224BFF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32" y="2544371"/>
            <a:ext cx="967995" cy="967995"/>
          </a:xfrm>
          <a:prstGeom prst="rect">
            <a:avLst/>
          </a:prstGeom>
        </p:spPr>
      </p:pic>
      <p:pic>
        <p:nvPicPr>
          <p:cNvPr id="31" name="Picture 30" descr="A yellow and blue scooter&#10;&#10;Description automatically generated">
            <a:extLst>
              <a:ext uri="{FF2B5EF4-FFF2-40B4-BE49-F238E27FC236}">
                <a16:creationId xmlns:a16="http://schemas.microsoft.com/office/drawing/2014/main" id="{B0BD3FAD-A687-A153-9A2B-BDC1BB2A8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8" y="4096482"/>
            <a:ext cx="1454497" cy="1454497"/>
          </a:xfrm>
          <a:prstGeom prst="rect">
            <a:avLst/>
          </a:prstGeom>
        </p:spPr>
      </p:pic>
      <p:pic>
        <p:nvPicPr>
          <p:cNvPr id="33" name="Picture 32" descr="A blue and yellow radio&#10;&#10;Description automatically generated">
            <a:extLst>
              <a:ext uri="{FF2B5EF4-FFF2-40B4-BE49-F238E27FC236}">
                <a16:creationId xmlns:a16="http://schemas.microsoft.com/office/drawing/2014/main" id="{47E4784E-1069-2237-B309-1DDE5A8EC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49" y="2504539"/>
            <a:ext cx="1094184" cy="1094184"/>
          </a:xfrm>
          <a:prstGeom prst="rect">
            <a:avLst/>
          </a:prstGeom>
        </p:spPr>
      </p:pic>
      <p:pic>
        <p:nvPicPr>
          <p:cNvPr id="35" name="Picture 34" descr="A white refrigerator with two doors&#10;&#10;Description automatically generated">
            <a:extLst>
              <a:ext uri="{FF2B5EF4-FFF2-40B4-BE49-F238E27FC236}">
                <a16:creationId xmlns:a16="http://schemas.microsoft.com/office/drawing/2014/main" id="{F98586B5-1408-70A8-196F-F455F5C72C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06" y="3883974"/>
            <a:ext cx="1674937" cy="1674937"/>
          </a:xfrm>
          <a:prstGeom prst="rect">
            <a:avLst/>
          </a:prstGeom>
        </p:spPr>
      </p:pic>
      <p:pic>
        <p:nvPicPr>
          <p:cNvPr id="37" name="Picture 36" descr="A cartoon of a television&#10;&#10;Description automatically generated">
            <a:extLst>
              <a:ext uri="{FF2B5EF4-FFF2-40B4-BE49-F238E27FC236}">
                <a16:creationId xmlns:a16="http://schemas.microsoft.com/office/drawing/2014/main" id="{9BE944DD-CD9A-5697-0360-0A0F1B1765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82" y="4258912"/>
            <a:ext cx="1292067" cy="12920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779687F-71F4-570B-34DB-8B1CA53E4F07}"/>
              </a:ext>
            </a:extLst>
          </p:cNvPr>
          <p:cNvSpPr txBox="1"/>
          <p:nvPr/>
        </p:nvSpPr>
        <p:spPr>
          <a:xfrm>
            <a:off x="2736179" y="58206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CAR - 5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3FD83B-E858-AD5B-40F9-70A857FE227C}"/>
              </a:ext>
            </a:extLst>
          </p:cNvPr>
          <p:cNvSpPr txBox="1"/>
          <p:nvPr/>
        </p:nvSpPr>
        <p:spPr>
          <a:xfrm>
            <a:off x="1011979" y="5776652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MOTOBIKE - 3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31B27D-D44D-FF53-3216-32D12606DB33}"/>
              </a:ext>
            </a:extLst>
          </p:cNvPr>
          <p:cNvSpPr txBox="1"/>
          <p:nvPr/>
        </p:nvSpPr>
        <p:spPr>
          <a:xfrm>
            <a:off x="8171272" y="5770179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BIKE - 1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324D3-919A-DA70-9865-CE45190BB5BD}"/>
              </a:ext>
            </a:extLst>
          </p:cNvPr>
          <p:cNvSpPr txBox="1"/>
          <p:nvPr/>
        </p:nvSpPr>
        <p:spPr>
          <a:xfrm>
            <a:off x="6535264" y="577224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TV - 2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9DD276-44C3-235D-DD69-826513958A13}"/>
              </a:ext>
            </a:extLst>
          </p:cNvPr>
          <p:cNvSpPr txBox="1"/>
          <p:nvPr/>
        </p:nvSpPr>
        <p:spPr>
          <a:xfrm>
            <a:off x="4239971" y="5758105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REFRIGERATOR - 3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6CB766-FDA8-BF42-BAE7-488DDB97F459}"/>
              </a:ext>
            </a:extLst>
          </p:cNvPr>
          <p:cNvSpPr txBox="1"/>
          <p:nvPr/>
        </p:nvSpPr>
        <p:spPr>
          <a:xfrm>
            <a:off x="9590775" y="5769083"/>
            <a:ext cx="19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BANK ACCOUNT -3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88A013-0922-F94C-F3DF-642DCBC08DCF}"/>
              </a:ext>
            </a:extLst>
          </p:cNvPr>
          <p:cNvSpPr txBox="1"/>
          <p:nvPr/>
        </p:nvSpPr>
        <p:spPr>
          <a:xfrm>
            <a:off x="4635349" y="205554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RADIO - 1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8DE785-BB93-76ED-9ED2-6FDDBC48CC1D}"/>
              </a:ext>
            </a:extLst>
          </p:cNvPr>
          <p:cNvSpPr txBox="1"/>
          <p:nvPr/>
        </p:nvSpPr>
        <p:spPr>
          <a:xfrm>
            <a:off x="8174736" y="204439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CELL - 2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7E1438-DECA-CB3E-C711-D1080784D524}"/>
              </a:ext>
            </a:extLst>
          </p:cNvPr>
          <p:cNvSpPr txBox="1"/>
          <p:nvPr/>
        </p:nvSpPr>
        <p:spPr>
          <a:xfrm>
            <a:off x="6400773" y="20403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PHONE - 1</a:t>
            </a:r>
          </a:p>
        </p:txBody>
      </p:sp>
    </p:spTree>
    <p:extLst>
      <p:ext uri="{BB962C8B-B14F-4D97-AF65-F5344CB8AC3E}">
        <p14:creationId xmlns:p14="http://schemas.microsoft.com/office/powerpoint/2010/main" val="424822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01A454-D4B3-0A2A-A85D-AB6D6FBC8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84" y="127432"/>
            <a:ext cx="4871966" cy="3447041"/>
          </a:xfrm>
          <a:prstGeom prst="rect">
            <a:avLst/>
          </a:prstGeom>
        </p:spPr>
      </p:pic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2D2F26B-8EC9-F1BA-910B-7C7460899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53" y="3326075"/>
            <a:ext cx="4946094" cy="3499488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CAD6D23-3470-4125-ED3B-6E614E68C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14" y="3381581"/>
            <a:ext cx="4807505" cy="3401434"/>
          </a:xfrm>
          <a:prstGeom prst="rect">
            <a:avLst/>
          </a:prstGeom>
        </p:spPr>
      </p:pic>
      <p:pic>
        <p:nvPicPr>
          <p:cNvPr id="9" name="Picture 8" descr="A graph with lines on it&#10;&#10;Description automatically generated with medium confidence">
            <a:extLst>
              <a:ext uri="{FF2B5EF4-FFF2-40B4-BE49-F238E27FC236}">
                <a16:creationId xmlns:a16="http://schemas.microsoft.com/office/drawing/2014/main" id="{99D5DDC6-8173-C50E-60BA-292AA98E9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52" y="74985"/>
            <a:ext cx="4946094" cy="349948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3E296A7-3A9F-48C4-D15E-EFD312A16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2" y="2455285"/>
            <a:ext cx="1644735" cy="2343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0163C-525D-E223-BB09-7383E96A0E90}"/>
              </a:ext>
            </a:extLst>
          </p:cNvPr>
          <p:cNvSpPr txBox="1"/>
          <p:nvPr/>
        </p:nvSpPr>
        <p:spPr>
          <a:xfrm>
            <a:off x="721952" y="697654"/>
            <a:ext cx="1496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HEALTH DATA </a:t>
            </a:r>
          </a:p>
          <a:p>
            <a:r>
              <a:rPr lang="tr-TR" dirty="0"/>
              <a:t>OF CHILDREN</a:t>
            </a:r>
          </a:p>
        </p:txBody>
      </p:sp>
    </p:spTree>
    <p:extLst>
      <p:ext uri="{BB962C8B-B14F-4D97-AF65-F5344CB8AC3E}">
        <p14:creationId xmlns:p14="http://schemas.microsoft.com/office/powerpoint/2010/main" val="200506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141D1D-EEED-6060-BC89-C5708A6E8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85974"/>
              </p:ext>
            </p:extLst>
          </p:nvPr>
        </p:nvGraphicFramePr>
        <p:xfrm>
          <a:off x="2032000" y="719666"/>
          <a:ext cx="8128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99862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7387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85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num_children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womens_empowerment_index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957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num_elderly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disability_count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62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average_age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unique_religions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338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housing_density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health_Data Not Available_per_household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9706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dependency_ratio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health_Healthy Weight_per_household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3803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employment_rate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health_Obese_per_household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6381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house_quality_score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health_Overweight_per_household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891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house_modernity_score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health_Underweight_per_household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129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lifestyle_score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health_Very Underweight_per_household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243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polygamous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num_male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77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living_conditions_level_score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num_female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299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highest_edu_lvl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percent_literate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2320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avg_cmr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total_children_born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17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tr-T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unstability_index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934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A0A35C-B7C4-30A5-0E8F-12C0FEB6C81D}"/>
              </a:ext>
            </a:extLst>
          </p:cNvPr>
          <p:cNvSpPr txBox="1"/>
          <p:nvPr/>
        </p:nvSpPr>
        <p:spPr>
          <a:xfrm>
            <a:off x="629920" y="233496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GENERATED FEATURES</a:t>
            </a:r>
          </a:p>
        </p:txBody>
      </p:sp>
    </p:spTree>
    <p:extLst>
      <p:ext uri="{BB962C8B-B14F-4D97-AF65-F5344CB8AC3E}">
        <p14:creationId xmlns:p14="http://schemas.microsoft.com/office/powerpoint/2010/main" val="383118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C0FBD78-BE45-C6C5-9E93-E458DDBE2155}"/>
              </a:ext>
            </a:extLst>
          </p:cNvPr>
          <p:cNvSpPr txBox="1"/>
          <p:nvPr/>
        </p:nvSpPr>
        <p:spPr>
          <a:xfrm>
            <a:off x="4842583" y="522515"/>
            <a:ext cx="19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Coralation</a:t>
            </a:r>
            <a:r>
              <a:rPr lang="tr-TR" dirty="0"/>
              <a:t> Analysis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BB0FC14-BCF0-D720-1CD9-267D4039D9D7}"/>
              </a:ext>
            </a:extLst>
          </p:cNvPr>
          <p:cNvSpPr txBox="1"/>
          <p:nvPr/>
        </p:nvSpPr>
        <p:spPr>
          <a:xfrm>
            <a:off x="724396" y="522515"/>
            <a:ext cx="208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0F4CB-ED3F-4C8E-8D5B-EEC9ECBB3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61" y="1651245"/>
            <a:ext cx="3844021" cy="4582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70078-8395-4CCE-9366-818D2B890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2" y="1651245"/>
            <a:ext cx="4421503" cy="4582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025D-DAAF-B467-638A-B4CCCB8FBC0E}"/>
              </a:ext>
            </a:extLst>
          </p:cNvPr>
          <p:cNvSpPr txBox="1"/>
          <p:nvPr/>
        </p:nvSpPr>
        <p:spPr>
          <a:xfrm>
            <a:off x="2600960" y="1281913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VIF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88860-ED39-A168-F948-26209F4D5E9E}"/>
              </a:ext>
            </a:extLst>
          </p:cNvPr>
          <p:cNvSpPr txBox="1"/>
          <p:nvPr/>
        </p:nvSpPr>
        <p:spPr>
          <a:xfrm>
            <a:off x="7443893" y="1227726"/>
            <a:ext cx="25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selection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462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88F0A-2407-4742-82FC-4C7FD7209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33" y="721806"/>
            <a:ext cx="9307929" cy="55498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5EF9C-0591-2C99-9B29-4B5C58476502}"/>
              </a:ext>
            </a:extLst>
          </p:cNvPr>
          <p:cNvSpPr txBox="1"/>
          <p:nvPr/>
        </p:nvSpPr>
        <p:spPr>
          <a:xfrm>
            <a:off x="4987426" y="284741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MODEL TEST RESULTS</a:t>
            </a:r>
          </a:p>
        </p:txBody>
      </p:sp>
    </p:spTree>
    <p:extLst>
      <p:ext uri="{BB962C8B-B14F-4D97-AF65-F5344CB8AC3E}">
        <p14:creationId xmlns:p14="http://schemas.microsoft.com/office/powerpoint/2010/main" val="96088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7ADE374-9DD4-3135-16B3-BA51FF4CB37F}"/>
              </a:ext>
            </a:extLst>
          </p:cNvPr>
          <p:cNvSpPr txBox="1"/>
          <p:nvPr/>
        </p:nvSpPr>
        <p:spPr>
          <a:xfrm>
            <a:off x="1092530" y="765958"/>
            <a:ext cx="1792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RESULT ANALYSIS</a:t>
            </a:r>
          </a:p>
          <a:p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CFBF-A06A-4B77-A25B-C8DD2D6E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823" y="1661047"/>
            <a:ext cx="6513212" cy="3422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706BA-AA5A-4CCD-B968-2033B3B27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6" y="1661047"/>
            <a:ext cx="4126486" cy="342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EFFC2-DDB4-7DC8-6331-F33580783D50}"/>
              </a:ext>
            </a:extLst>
          </p:cNvPr>
          <p:cNvSpPr txBox="1"/>
          <p:nvPr/>
        </p:nvSpPr>
        <p:spPr>
          <a:xfrm>
            <a:off x="2885137" y="765958"/>
            <a:ext cx="171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Of Best </a:t>
            </a:r>
            <a:r>
              <a:rPr lang="tr-TR" dirty="0" err="1"/>
              <a:t>Model’s</a:t>
            </a:r>
            <a:r>
              <a:rPr lang="tr-TR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7A969-0D1A-5C34-9AAF-36CF87041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8" y="5455899"/>
            <a:ext cx="11030517" cy="5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9BF7D-7C60-4793-B231-744FD9C5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12" y="1555811"/>
            <a:ext cx="1686756" cy="16867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60E63C-CD78-48EF-8141-0D01AAB6C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320" y="4598599"/>
            <a:ext cx="1475309" cy="17100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02C94D-A8B2-41B9-87BB-62200044B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0403" y="3695332"/>
            <a:ext cx="3897297" cy="9831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67CC0A7-FF8E-4891-9341-523AB405C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932" y="548151"/>
            <a:ext cx="1271356" cy="1589195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E085DC2-9DC7-44AE-8498-662CB1A61B8B}"/>
              </a:ext>
            </a:extLst>
          </p:cNvPr>
          <p:cNvCxnSpPr>
            <a:stCxn id="15" idx="3"/>
            <a:endCxn id="5" idx="1"/>
          </p:cNvCxnSpPr>
          <p:nvPr/>
        </p:nvCxnSpPr>
        <p:spPr>
          <a:xfrm>
            <a:off x="2394288" y="1342749"/>
            <a:ext cx="538024" cy="105644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9A6DF07-BA70-4F36-8135-423D2A07F8F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4619068" y="2399189"/>
            <a:ext cx="701335" cy="17877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E57B0D0-AD4D-4B3B-8B85-814A62D063B9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9217700" y="4186915"/>
            <a:ext cx="390620" cy="126669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C5F0BC-2D53-469E-92E5-87B7A3CA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1956" y="468176"/>
            <a:ext cx="1448910" cy="1811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D437D-C14D-4762-82E7-AF72785C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98" y="765329"/>
            <a:ext cx="1629792" cy="162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48934-A0FF-4E4E-8497-4E59FB797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4" y="2605104"/>
            <a:ext cx="4290432" cy="109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F638E6-596D-4BBF-A3C7-23C10CFA4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8" y="3964685"/>
            <a:ext cx="4191363" cy="807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41049-D2B8-4457-A26C-BB00B78B6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77" y="2605104"/>
            <a:ext cx="6284807" cy="3762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16A13C-B6E2-4083-87FB-BDD71EAEE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8" y="5034681"/>
            <a:ext cx="3025402" cy="1310754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0CE9DC1-AD9A-4FEA-8C00-5D95581300FB}"/>
              </a:ext>
            </a:extLst>
          </p:cNvPr>
          <p:cNvCxnSpPr/>
          <p:nvPr/>
        </p:nvCxnSpPr>
        <p:spPr>
          <a:xfrm>
            <a:off x="3710866" y="1251751"/>
            <a:ext cx="3613212" cy="32847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9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8EDAC7-F7D5-4AA2-AF85-054515A42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3" y="2852048"/>
            <a:ext cx="5550419" cy="2262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443DF-D7F1-432D-907B-A6B8EB9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4016"/>
            <a:ext cx="5408966" cy="3698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3184DE-14AD-4041-9F86-B7547E41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95" y="123224"/>
            <a:ext cx="1861351" cy="186135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BA2B4D-B8D4-4C33-8036-89016D240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8462" y="569758"/>
            <a:ext cx="4948259" cy="1248291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4F94A1B-F635-45A1-918B-69EDDC2043C5}"/>
              </a:ext>
            </a:extLst>
          </p:cNvPr>
          <p:cNvCxnSpPr>
            <a:cxnSpLocks/>
          </p:cNvCxnSpPr>
          <p:nvPr/>
        </p:nvCxnSpPr>
        <p:spPr>
          <a:xfrm>
            <a:off x="4234649" y="896645"/>
            <a:ext cx="1861351" cy="39949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69D5EDA-DB69-D5DA-06F5-58A6A3E94832}"/>
              </a:ext>
            </a:extLst>
          </p:cNvPr>
          <p:cNvSpPr/>
          <p:nvPr/>
        </p:nvSpPr>
        <p:spPr>
          <a:xfrm>
            <a:off x="8852191" y="1357745"/>
            <a:ext cx="2279072" cy="468283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3673169-CF29-9A71-0459-D6C3D7A3B049}"/>
              </a:ext>
            </a:extLst>
          </p:cNvPr>
          <p:cNvSpPr/>
          <p:nvPr/>
        </p:nvSpPr>
        <p:spPr>
          <a:xfrm>
            <a:off x="6222425" y="1357745"/>
            <a:ext cx="2279072" cy="4682837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11909B60-B6F6-F5A8-E950-776263B268D7}"/>
              </a:ext>
            </a:extLst>
          </p:cNvPr>
          <p:cNvSpPr/>
          <p:nvPr/>
        </p:nvSpPr>
        <p:spPr>
          <a:xfrm>
            <a:off x="3592659" y="1357746"/>
            <a:ext cx="2279072" cy="468283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6FF5CDEB-DE2E-7679-FCCC-0EE7551EB8E0}"/>
              </a:ext>
            </a:extLst>
          </p:cNvPr>
          <p:cNvSpPr/>
          <p:nvPr/>
        </p:nvSpPr>
        <p:spPr>
          <a:xfrm>
            <a:off x="962893" y="1334186"/>
            <a:ext cx="2279072" cy="4706396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1 -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24F8F-9D7E-B4C0-CCDF-7C27F2408C06}"/>
              </a:ext>
            </a:extLst>
          </p:cNvPr>
          <p:cNvSpPr txBox="1"/>
          <p:nvPr/>
        </p:nvSpPr>
        <p:spPr>
          <a:xfrm>
            <a:off x="1671157" y="3008806"/>
            <a:ext cx="86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1 - 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72686-5B1B-CE7C-8CDC-167DE2B5A335}"/>
              </a:ext>
            </a:extLst>
          </p:cNvPr>
          <p:cNvSpPr txBox="1"/>
          <p:nvPr/>
        </p:nvSpPr>
        <p:spPr>
          <a:xfrm>
            <a:off x="4014947" y="2870306"/>
            <a:ext cx="143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 – FEATURE</a:t>
            </a:r>
          </a:p>
          <a:p>
            <a:r>
              <a:rPr lang="tr-TR" dirty="0"/>
              <a:t>EXTRACTION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C2D7-05F3-1ADE-D6B1-50CB64B90FE2}"/>
              </a:ext>
            </a:extLst>
          </p:cNvPr>
          <p:cNvSpPr txBox="1"/>
          <p:nvPr/>
        </p:nvSpPr>
        <p:spPr>
          <a:xfrm>
            <a:off x="6660326" y="2870306"/>
            <a:ext cx="140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3 – FEATURE </a:t>
            </a:r>
          </a:p>
          <a:p>
            <a:r>
              <a:rPr lang="tr-TR" dirty="0"/>
              <a:t>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F31BF-A063-1CCE-9305-19EB00B49462}"/>
              </a:ext>
            </a:extLst>
          </p:cNvPr>
          <p:cNvSpPr txBox="1"/>
          <p:nvPr/>
        </p:nvSpPr>
        <p:spPr>
          <a:xfrm>
            <a:off x="9225331" y="300880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4 - MODELING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D665DBC-AAAE-9B88-BA1C-D423B589DD94}"/>
              </a:ext>
            </a:extLst>
          </p:cNvPr>
          <p:cNvSpPr/>
          <p:nvPr/>
        </p:nvSpPr>
        <p:spPr>
          <a:xfrm>
            <a:off x="1201882" y="5552207"/>
            <a:ext cx="1801092" cy="28401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DF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ECA221D-8585-D224-169B-EF02F5C16921}"/>
              </a:ext>
            </a:extLst>
          </p:cNvPr>
          <p:cNvSpPr/>
          <p:nvPr/>
        </p:nvSpPr>
        <p:spPr>
          <a:xfrm>
            <a:off x="1201883" y="959425"/>
            <a:ext cx="1801091" cy="79663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3235C-0DAB-7647-5119-78C60F7DBF5C}"/>
              </a:ext>
            </a:extLst>
          </p:cNvPr>
          <p:cNvSpPr txBox="1"/>
          <p:nvPr/>
        </p:nvSpPr>
        <p:spPr>
          <a:xfrm>
            <a:off x="1848993" y="114952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ETL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CC2DA8-8DC2-12F0-C953-6B2CD48D5EC8}"/>
              </a:ext>
            </a:extLst>
          </p:cNvPr>
          <p:cNvSpPr/>
          <p:nvPr/>
        </p:nvSpPr>
        <p:spPr>
          <a:xfrm>
            <a:off x="9091179" y="5593766"/>
            <a:ext cx="1801091" cy="796636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4A502-ADAD-B41B-D9AF-DB0DE05F0E1B}"/>
              </a:ext>
            </a:extLst>
          </p:cNvPr>
          <p:cNvSpPr txBox="1"/>
          <p:nvPr/>
        </p:nvSpPr>
        <p:spPr>
          <a:xfrm>
            <a:off x="9478506" y="5752634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result_df</a:t>
            </a:r>
            <a:endParaRPr lang="tr-TR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8FD2DD84-E6DE-2BEA-A1C1-72F3CFFA5C8E}"/>
              </a:ext>
            </a:extLst>
          </p:cNvPr>
          <p:cNvSpPr/>
          <p:nvPr/>
        </p:nvSpPr>
        <p:spPr>
          <a:xfrm>
            <a:off x="1201882" y="5129642"/>
            <a:ext cx="1801092" cy="284017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DF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1234A16-119E-717B-F87A-732CFB2B34F1}"/>
              </a:ext>
            </a:extLst>
          </p:cNvPr>
          <p:cNvSpPr/>
          <p:nvPr/>
        </p:nvSpPr>
        <p:spPr>
          <a:xfrm>
            <a:off x="3835114" y="5129643"/>
            <a:ext cx="1801092" cy="71350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DF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CCDC1C6-C8B1-1255-7C70-ECCD4C84DEF3}"/>
              </a:ext>
            </a:extLst>
          </p:cNvPr>
          <p:cNvSpPr/>
          <p:nvPr/>
        </p:nvSpPr>
        <p:spPr>
          <a:xfrm>
            <a:off x="6461414" y="4509655"/>
            <a:ext cx="1801092" cy="1333493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044072-CD60-6150-548C-92F38FA6E71C}"/>
              </a:ext>
            </a:extLst>
          </p:cNvPr>
          <p:cNvSpPr txBox="1"/>
          <p:nvPr/>
        </p:nvSpPr>
        <p:spPr>
          <a:xfrm>
            <a:off x="1399351" y="550954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df_individual</a:t>
            </a:r>
            <a:endParaRPr lang="tr-T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0740EC-C781-EBFB-CFF1-A3E60BD1D70D}"/>
              </a:ext>
            </a:extLst>
          </p:cNvPr>
          <p:cNvSpPr txBox="1"/>
          <p:nvPr/>
        </p:nvSpPr>
        <p:spPr>
          <a:xfrm>
            <a:off x="1399351" y="508698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df_household</a:t>
            </a:r>
            <a:endParaRPr lang="tr-T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CBDA0F-9D0D-CE5D-B32D-052B153FA8E8}"/>
              </a:ext>
            </a:extLst>
          </p:cNvPr>
          <p:cNvSpPr txBox="1"/>
          <p:nvPr/>
        </p:nvSpPr>
        <p:spPr>
          <a:xfrm>
            <a:off x="4083362" y="5163230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generated</a:t>
            </a:r>
            <a:r>
              <a:rPr lang="tr-TR" dirty="0"/>
              <a:t>_</a:t>
            </a:r>
          </a:p>
          <a:p>
            <a:r>
              <a:rPr lang="tr-TR" dirty="0" err="1"/>
              <a:t>houshold_df</a:t>
            </a:r>
            <a:endParaRPr lang="tr-T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600FD5-6B77-A6CA-0F35-64561567AAF4}"/>
              </a:ext>
            </a:extLst>
          </p:cNvPr>
          <p:cNvSpPr txBox="1"/>
          <p:nvPr/>
        </p:nvSpPr>
        <p:spPr>
          <a:xfrm>
            <a:off x="6660326" y="4630881"/>
            <a:ext cx="1512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Selectkbest</a:t>
            </a:r>
            <a:endParaRPr lang="tr-TR" dirty="0"/>
          </a:p>
          <a:p>
            <a:r>
              <a:rPr lang="tr-TR" dirty="0" err="1"/>
              <a:t>Lasso</a:t>
            </a:r>
            <a:endParaRPr lang="tr-TR" dirty="0"/>
          </a:p>
          <a:p>
            <a:r>
              <a:rPr lang="tr-TR" dirty="0" err="1"/>
              <a:t>Ridge</a:t>
            </a:r>
            <a:endParaRPr lang="tr-TR" dirty="0"/>
          </a:p>
          <a:p>
            <a:r>
              <a:rPr lang="tr-TR" dirty="0" err="1"/>
              <a:t>Randomforest</a:t>
            </a:r>
            <a:endParaRPr lang="tr-TR" dirty="0"/>
          </a:p>
          <a:p>
            <a:endParaRPr lang="tr-TR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6E29CA5-2FD0-D576-9F5F-33912281A9E0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 flipH="1" flipV="1">
            <a:off x="1075894" y="2384281"/>
            <a:ext cx="4682836" cy="2629766"/>
          </a:xfrm>
          <a:prstGeom prst="bentConnector5">
            <a:avLst>
              <a:gd name="adj1" fmla="val -4882"/>
              <a:gd name="adj2" fmla="val 50000"/>
              <a:gd name="adj3" fmla="val 104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B56DCA2-C73D-1580-9EC7-14EADAA6EF42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 flipH="1" flipV="1">
            <a:off x="3705659" y="2384281"/>
            <a:ext cx="4682837" cy="2629766"/>
          </a:xfrm>
          <a:prstGeom prst="bentConnector5">
            <a:avLst>
              <a:gd name="adj1" fmla="val -4882"/>
              <a:gd name="adj2" fmla="val 50000"/>
              <a:gd name="adj3" fmla="val 104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90F1F59-07BD-F10B-E2C3-F992B10D9269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5400000" flipH="1" flipV="1">
            <a:off x="6329039" y="2445521"/>
            <a:ext cx="4750464" cy="2574912"/>
          </a:xfrm>
          <a:prstGeom prst="bentConnector5">
            <a:avLst>
              <a:gd name="adj1" fmla="val -4812"/>
              <a:gd name="adj2" fmla="val 42562"/>
              <a:gd name="adj3" fmla="val 1048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98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CED527E-AE5D-43C4-B424-CD72F738549F}"/>
              </a:ext>
            </a:extLst>
          </p:cNvPr>
          <p:cNvGrpSpPr/>
          <p:nvPr/>
        </p:nvGrpSpPr>
        <p:grpSpPr>
          <a:xfrm>
            <a:off x="237887" y="3571821"/>
            <a:ext cx="9258776" cy="2095608"/>
            <a:chOff x="218837" y="519058"/>
            <a:chExt cx="9258776" cy="20956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9B744E-A743-40D0-B2A1-63134F8A0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37" y="519058"/>
              <a:ext cx="9258776" cy="209560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830DC7-1995-4FC1-BEE3-14168EE7D4AF}"/>
                </a:ext>
              </a:extLst>
            </p:cNvPr>
            <p:cNvSpPr/>
            <p:nvPr/>
          </p:nvSpPr>
          <p:spPr>
            <a:xfrm>
              <a:off x="218837" y="995363"/>
              <a:ext cx="886063" cy="15001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89B7BC-A6ED-46EA-BEBF-DE263384C911}"/>
              </a:ext>
            </a:extLst>
          </p:cNvPr>
          <p:cNvGrpSpPr/>
          <p:nvPr/>
        </p:nvGrpSpPr>
        <p:grpSpPr>
          <a:xfrm>
            <a:off x="237887" y="571447"/>
            <a:ext cx="9373082" cy="2095608"/>
            <a:chOff x="161684" y="3509909"/>
            <a:chExt cx="9373082" cy="20956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BC32C7-D56C-42E8-8A40-42754BDB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84" y="3509909"/>
              <a:ext cx="9373082" cy="20956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77F7F2-CEAB-43AB-8D8F-EF5C32C15E2F}"/>
                </a:ext>
              </a:extLst>
            </p:cNvPr>
            <p:cNvSpPr/>
            <p:nvPr/>
          </p:nvSpPr>
          <p:spPr>
            <a:xfrm>
              <a:off x="161684" y="4010026"/>
              <a:ext cx="886063" cy="15001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794F7B-FC7A-4475-9896-D2EF2D5A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5" y="981076"/>
            <a:ext cx="1276350" cy="1276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14B0FB-3721-4A9E-9568-D4002C9D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25" y="3960018"/>
            <a:ext cx="1319213" cy="1319213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AD336A5-CD86-4A25-A8FC-1B695691A7DC}"/>
              </a:ext>
            </a:extLst>
          </p:cNvPr>
          <p:cNvCxnSpPr>
            <a:stCxn id="9" idx="2"/>
          </p:cNvCxnSpPr>
          <p:nvPr/>
        </p:nvCxnSpPr>
        <p:spPr>
          <a:xfrm rot="5400000">
            <a:off x="9664304" y="2880122"/>
            <a:ext cx="1702592" cy="457200"/>
          </a:xfrm>
          <a:prstGeom prst="curvedConnector3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0C2400-F06B-4CE8-9DF3-4C9A40E6D782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10144126" y="2857500"/>
            <a:ext cx="1633537" cy="433388"/>
          </a:xfrm>
          <a:prstGeom prst="curvedConnector3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59D3CF-B5E5-4F82-BE36-9289055F5C8E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44200" y="2257426"/>
            <a:ext cx="21432" cy="1702592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DE7380-A2B2-4CCE-B5B0-D04F9F0411F2}"/>
              </a:ext>
            </a:extLst>
          </p:cNvPr>
          <p:cNvSpPr txBox="1"/>
          <p:nvPr/>
        </p:nvSpPr>
        <p:spPr>
          <a:xfrm>
            <a:off x="182001" y="2547994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8000x49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43FB-ABF9-490C-A58D-EA9264DE309C}"/>
              </a:ext>
            </a:extLst>
          </p:cNvPr>
          <p:cNvSpPr txBox="1"/>
          <p:nvPr/>
        </p:nvSpPr>
        <p:spPr>
          <a:xfrm>
            <a:off x="237887" y="5540215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32396x27</a:t>
            </a:r>
          </a:p>
        </p:txBody>
      </p:sp>
    </p:spTree>
    <p:extLst>
      <p:ext uri="{BB962C8B-B14F-4D97-AF65-F5344CB8AC3E}">
        <p14:creationId xmlns:p14="http://schemas.microsoft.com/office/powerpoint/2010/main" val="56702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8E7FA79-4669-4FAE-9AD3-EBD07A184362}"/>
              </a:ext>
            </a:extLst>
          </p:cNvPr>
          <p:cNvGrpSpPr/>
          <p:nvPr/>
        </p:nvGrpSpPr>
        <p:grpSpPr>
          <a:xfrm>
            <a:off x="5581650" y="1047751"/>
            <a:ext cx="6896100" cy="4171950"/>
            <a:chOff x="4090988" y="757238"/>
            <a:chExt cx="7881937" cy="48426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815A52-7EF8-4BB6-8211-C45864637CE0}"/>
                </a:ext>
              </a:extLst>
            </p:cNvPr>
            <p:cNvGrpSpPr/>
            <p:nvPr/>
          </p:nvGrpSpPr>
          <p:grpSpPr>
            <a:xfrm>
              <a:off x="4090988" y="757238"/>
              <a:ext cx="7881937" cy="4842621"/>
              <a:chOff x="4090988" y="757238"/>
              <a:chExt cx="7881937" cy="48426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FEE6488-88EF-47A2-94D2-0ACF21264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81191" y="852400"/>
                <a:ext cx="7791734" cy="474745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9C6077-67E4-4AAF-8B56-67049A8E7902}"/>
                  </a:ext>
                </a:extLst>
              </p:cNvPr>
              <p:cNvSpPr/>
              <p:nvPr/>
            </p:nvSpPr>
            <p:spPr>
              <a:xfrm>
                <a:off x="4090988" y="757238"/>
                <a:ext cx="3538537" cy="6000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A1F575-3209-4F37-90A1-29BB3AC8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3119" y="995348"/>
              <a:ext cx="4553678" cy="61914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4D5449-4441-45CA-ACDC-79450423FBE1}"/>
              </a:ext>
            </a:extLst>
          </p:cNvPr>
          <p:cNvGrpSpPr/>
          <p:nvPr/>
        </p:nvGrpSpPr>
        <p:grpSpPr>
          <a:xfrm>
            <a:off x="152317" y="781007"/>
            <a:ext cx="2458119" cy="4810168"/>
            <a:chOff x="33255" y="219032"/>
            <a:chExt cx="3219615" cy="57341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3C2F0A-A068-4DBA-8E4E-10C87E89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80" y="219032"/>
              <a:ext cx="3210090" cy="16764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8EBB11-C72D-46C7-B1EE-9735F428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55" y="1857269"/>
              <a:ext cx="3219615" cy="409596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4C4AE8C-D764-4001-B837-6C9717000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880" y="1301003"/>
            <a:ext cx="2902877" cy="3656759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3F356C39-43A7-4BC7-BD7D-755EFECDDAAA}"/>
              </a:ext>
            </a:extLst>
          </p:cNvPr>
          <p:cNvSpPr/>
          <p:nvPr/>
        </p:nvSpPr>
        <p:spPr>
          <a:xfrm>
            <a:off x="6160245" y="590550"/>
            <a:ext cx="1264819" cy="5791200"/>
          </a:xfrm>
          <a:prstGeom prst="rightBrace">
            <a:avLst/>
          </a:prstGeom>
          <a:ln w="127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59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88C51-13D6-4E53-A1C7-535A8B26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03"/>
            <a:ext cx="5925495" cy="2843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9181-E71D-4B38-AEA6-F47DF196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44" y="266609"/>
            <a:ext cx="5753578" cy="3057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0B025-675E-4E3E-8AE5-251D2BFA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1" y="3367088"/>
            <a:ext cx="5643562" cy="29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8A356-BD85-4557-BCF3-4CCC7A57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9" y="242796"/>
            <a:ext cx="6485018" cy="3124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1767F-817C-40AA-BD3A-F3B8F026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21" y="242796"/>
            <a:ext cx="5010407" cy="332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94693-E3EE-41A4-B8B4-C69F4E3F2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81" y="3551355"/>
            <a:ext cx="4719794" cy="32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Widescreen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Inter</vt:lpstr>
      <vt:lpstr>Arial</vt:lpstr>
      <vt:lpstr>Calibri</vt:lpstr>
      <vt:lpstr>Calibri Light</vt:lpstr>
      <vt:lpstr>Century Schoolbook</vt:lpstr>
      <vt:lpstr>Office Teması</vt:lpstr>
      <vt:lpstr>Synthetic Data for an Imaginary Country, Sample, 2023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Data for an Imaginary Country, Sample, 2023</dc:title>
  <dc:creator>kaan can</dc:creator>
  <cp:lastModifiedBy>kaan can</cp:lastModifiedBy>
  <cp:revision>14</cp:revision>
  <dcterms:created xsi:type="dcterms:W3CDTF">2024-01-04T18:30:56Z</dcterms:created>
  <dcterms:modified xsi:type="dcterms:W3CDTF">2024-01-05T10:45:05Z</dcterms:modified>
</cp:coreProperties>
</file>